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4" r:id="rId8"/>
    <p:sldId id="262" r:id="rId9"/>
    <p:sldId id="263" r:id="rId10"/>
    <p:sldId id="265" r:id="rId11"/>
    <p:sldId id="266" r:id="rId12"/>
    <p:sldId id="267" r:id="rId13"/>
    <p:sldId id="270"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D60AB4-2447-41FB-B8FD-EB92539586A1}"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C6403-20B3-4FD4-8131-823F903BD24E}" type="slidenum">
              <a:rPr lang="en-US" smtClean="0"/>
              <a:t>‹#›</a:t>
            </a:fld>
            <a:endParaRPr lang="en-US"/>
          </a:p>
        </p:txBody>
      </p:sp>
    </p:spTree>
    <p:extLst>
      <p:ext uri="{BB962C8B-B14F-4D97-AF65-F5344CB8AC3E}">
        <p14:creationId xmlns:p14="http://schemas.microsoft.com/office/powerpoint/2010/main" val="384058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60AB4-2447-41FB-B8FD-EB92539586A1}"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C6403-20B3-4FD4-8131-823F903BD24E}" type="slidenum">
              <a:rPr lang="en-US" smtClean="0"/>
              <a:t>‹#›</a:t>
            </a:fld>
            <a:endParaRPr lang="en-US"/>
          </a:p>
        </p:txBody>
      </p:sp>
    </p:spTree>
    <p:extLst>
      <p:ext uri="{BB962C8B-B14F-4D97-AF65-F5344CB8AC3E}">
        <p14:creationId xmlns:p14="http://schemas.microsoft.com/office/powerpoint/2010/main" val="208877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60AB4-2447-41FB-B8FD-EB92539586A1}"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C6403-20B3-4FD4-8131-823F903BD24E}" type="slidenum">
              <a:rPr lang="en-US" smtClean="0"/>
              <a:t>‹#›</a:t>
            </a:fld>
            <a:endParaRPr lang="en-US"/>
          </a:p>
        </p:txBody>
      </p:sp>
    </p:spTree>
    <p:extLst>
      <p:ext uri="{BB962C8B-B14F-4D97-AF65-F5344CB8AC3E}">
        <p14:creationId xmlns:p14="http://schemas.microsoft.com/office/powerpoint/2010/main" val="417812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60AB4-2447-41FB-B8FD-EB92539586A1}"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C6403-20B3-4FD4-8131-823F903BD24E}" type="slidenum">
              <a:rPr lang="en-US" smtClean="0"/>
              <a:t>‹#›</a:t>
            </a:fld>
            <a:endParaRPr lang="en-US"/>
          </a:p>
        </p:txBody>
      </p:sp>
    </p:spTree>
    <p:extLst>
      <p:ext uri="{BB962C8B-B14F-4D97-AF65-F5344CB8AC3E}">
        <p14:creationId xmlns:p14="http://schemas.microsoft.com/office/powerpoint/2010/main" val="1186610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D60AB4-2447-41FB-B8FD-EB92539586A1}"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C6403-20B3-4FD4-8131-823F903BD24E}" type="slidenum">
              <a:rPr lang="en-US" smtClean="0"/>
              <a:t>‹#›</a:t>
            </a:fld>
            <a:endParaRPr lang="en-US"/>
          </a:p>
        </p:txBody>
      </p:sp>
    </p:spTree>
    <p:extLst>
      <p:ext uri="{BB962C8B-B14F-4D97-AF65-F5344CB8AC3E}">
        <p14:creationId xmlns:p14="http://schemas.microsoft.com/office/powerpoint/2010/main" val="84930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D60AB4-2447-41FB-B8FD-EB92539586A1}"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C6403-20B3-4FD4-8131-823F903BD24E}" type="slidenum">
              <a:rPr lang="en-US" smtClean="0"/>
              <a:t>‹#›</a:t>
            </a:fld>
            <a:endParaRPr lang="en-US"/>
          </a:p>
        </p:txBody>
      </p:sp>
    </p:spTree>
    <p:extLst>
      <p:ext uri="{BB962C8B-B14F-4D97-AF65-F5344CB8AC3E}">
        <p14:creationId xmlns:p14="http://schemas.microsoft.com/office/powerpoint/2010/main" val="297316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D60AB4-2447-41FB-B8FD-EB92539586A1}" type="datetimeFigureOut">
              <a:rPr lang="en-US" smtClean="0"/>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C6403-20B3-4FD4-8131-823F903BD24E}" type="slidenum">
              <a:rPr lang="en-US" smtClean="0"/>
              <a:t>‹#›</a:t>
            </a:fld>
            <a:endParaRPr lang="en-US"/>
          </a:p>
        </p:txBody>
      </p:sp>
    </p:spTree>
    <p:extLst>
      <p:ext uri="{BB962C8B-B14F-4D97-AF65-F5344CB8AC3E}">
        <p14:creationId xmlns:p14="http://schemas.microsoft.com/office/powerpoint/2010/main" val="694618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D60AB4-2447-41FB-B8FD-EB92539586A1}"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6C6403-20B3-4FD4-8131-823F903BD24E}" type="slidenum">
              <a:rPr lang="en-US" smtClean="0"/>
              <a:t>‹#›</a:t>
            </a:fld>
            <a:endParaRPr lang="en-US"/>
          </a:p>
        </p:txBody>
      </p:sp>
    </p:spTree>
    <p:extLst>
      <p:ext uri="{BB962C8B-B14F-4D97-AF65-F5344CB8AC3E}">
        <p14:creationId xmlns:p14="http://schemas.microsoft.com/office/powerpoint/2010/main" val="66142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60AB4-2447-41FB-B8FD-EB92539586A1}" type="datetimeFigureOut">
              <a:rPr lang="en-US" smtClean="0"/>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6C6403-20B3-4FD4-8131-823F903BD24E}" type="slidenum">
              <a:rPr lang="en-US" smtClean="0"/>
              <a:t>‹#›</a:t>
            </a:fld>
            <a:endParaRPr lang="en-US"/>
          </a:p>
        </p:txBody>
      </p:sp>
    </p:spTree>
    <p:extLst>
      <p:ext uri="{BB962C8B-B14F-4D97-AF65-F5344CB8AC3E}">
        <p14:creationId xmlns:p14="http://schemas.microsoft.com/office/powerpoint/2010/main" val="2347839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60AB4-2447-41FB-B8FD-EB92539586A1}"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C6403-20B3-4FD4-8131-823F903BD24E}" type="slidenum">
              <a:rPr lang="en-US" smtClean="0"/>
              <a:t>‹#›</a:t>
            </a:fld>
            <a:endParaRPr lang="en-US"/>
          </a:p>
        </p:txBody>
      </p:sp>
    </p:spTree>
    <p:extLst>
      <p:ext uri="{BB962C8B-B14F-4D97-AF65-F5344CB8AC3E}">
        <p14:creationId xmlns:p14="http://schemas.microsoft.com/office/powerpoint/2010/main" val="255629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60AB4-2447-41FB-B8FD-EB92539586A1}"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C6403-20B3-4FD4-8131-823F903BD24E}" type="slidenum">
              <a:rPr lang="en-US" smtClean="0"/>
              <a:t>‹#›</a:t>
            </a:fld>
            <a:endParaRPr lang="en-US"/>
          </a:p>
        </p:txBody>
      </p:sp>
    </p:spTree>
    <p:extLst>
      <p:ext uri="{BB962C8B-B14F-4D97-AF65-F5344CB8AC3E}">
        <p14:creationId xmlns:p14="http://schemas.microsoft.com/office/powerpoint/2010/main" val="353907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1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60AB4-2447-41FB-B8FD-EB92539586A1}" type="datetimeFigureOut">
              <a:rPr lang="en-US" smtClean="0"/>
              <a:t>3/15/2023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C6403-20B3-4FD4-8131-823F903BD24E}" type="slidenum">
              <a:rPr lang="en-US" smtClean="0"/>
              <a:t>‹#›</a:t>
            </a:fld>
            <a:endParaRPr lang="en-US"/>
          </a:p>
        </p:txBody>
      </p:sp>
    </p:spTree>
    <p:extLst>
      <p:ext uri="{BB962C8B-B14F-4D97-AF65-F5344CB8AC3E}">
        <p14:creationId xmlns:p14="http://schemas.microsoft.com/office/powerpoint/2010/main" val="2317609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4409" y="151980"/>
            <a:ext cx="10839060" cy="2387600"/>
          </a:xfrm>
        </p:spPr>
        <p:txBody>
          <a:bodyPr/>
          <a:lstStyle/>
          <a:p>
            <a:r>
              <a:rPr lang="en-US" b="1" dirty="0" smtClean="0">
                <a:solidFill>
                  <a:schemeClr val="accent2">
                    <a:lumMod val="75000"/>
                  </a:schemeClr>
                </a:solidFill>
                <a:effectLst>
                  <a:outerShdw blurRad="38100" dist="38100" dir="2700000" algn="tl">
                    <a:srgbClr val="000000">
                      <a:alpha val="43137"/>
                    </a:srgbClr>
                  </a:outerShdw>
                </a:effectLst>
              </a:rPr>
              <a:t>Unemployment, Investment, and Monopolies</a:t>
            </a:r>
            <a:endParaRPr lang="en-US" b="1" dirty="0">
              <a:solidFill>
                <a:schemeClr val="accent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680996" y="2678307"/>
            <a:ext cx="5940490" cy="624729"/>
          </a:xfrm>
        </p:spPr>
        <p:txBody>
          <a:bodyPr/>
          <a:lstStyle/>
          <a:p>
            <a:r>
              <a:rPr lang="en-US" b="1" dirty="0" smtClean="0"/>
              <a:t>AKA: Your last live lesson on Econ!!!</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691" y="4595446"/>
            <a:ext cx="2743872" cy="21106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09" y="3939230"/>
            <a:ext cx="2058954" cy="276688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4107" y="4639192"/>
            <a:ext cx="2857500" cy="2066925"/>
          </a:xfrm>
          <a:prstGeom prst="rect">
            <a:avLst/>
          </a:prstGeom>
        </p:spPr>
      </p:pic>
    </p:spTree>
    <p:extLst>
      <p:ext uri="{BB962C8B-B14F-4D97-AF65-F5344CB8AC3E}">
        <p14:creationId xmlns:p14="http://schemas.microsoft.com/office/powerpoint/2010/main" val="56926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101"/>
            <a:ext cx="10515600" cy="1149350"/>
          </a:xfrm>
        </p:spPr>
        <p:txBody>
          <a:bodyPr/>
          <a:lstStyle/>
          <a:p>
            <a:pPr algn="ctr"/>
            <a:r>
              <a:rPr lang="en-US" b="1" dirty="0" smtClean="0">
                <a:effectLst>
                  <a:outerShdw blurRad="38100" dist="38100" dir="2700000" algn="tl">
                    <a:srgbClr val="000000">
                      <a:alpha val="43137"/>
                    </a:srgbClr>
                  </a:outerShdw>
                </a:effectLst>
              </a:rPr>
              <a:t>Characteristics of Markets:</a:t>
            </a:r>
            <a:endParaRPr lang="en-US"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43" y="1485901"/>
            <a:ext cx="11735713" cy="4886324"/>
          </a:xfrm>
          <a:prstGeom prst="rect">
            <a:avLst/>
          </a:prstGeom>
        </p:spPr>
      </p:pic>
    </p:spTree>
    <p:extLst>
      <p:ext uri="{BB962C8B-B14F-4D97-AF65-F5344CB8AC3E}">
        <p14:creationId xmlns:p14="http://schemas.microsoft.com/office/powerpoint/2010/main" val="2760210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5101"/>
            <a:ext cx="10515600" cy="1149350"/>
          </a:xfrm>
        </p:spPr>
        <p:txBody>
          <a:bodyPr/>
          <a:lstStyle/>
          <a:p>
            <a:pPr algn="ctr"/>
            <a:r>
              <a:rPr lang="en-US" b="1" dirty="0" smtClean="0">
                <a:effectLst>
                  <a:outerShdw blurRad="38100" dist="38100" dir="2700000" algn="tl">
                    <a:srgbClr val="000000">
                      <a:alpha val="43137"/>
                    </a:srgbClr>
                  </a:outerShdw>
                </a:effectLst>
              </a:rPr>
              <a:t>Characteristics of Markets: A Monopoly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6700" y="1600199"/>
            <a:ext cx="8377238" cy="5072063"/>
          </a:xfrm>
        </p:spPr>
        <p:txBody>
          <a:bodyPr>
            <a:normAutofit/>
          </a:bodyPr>
          <a:lstStyle/>
          <a:p>
            <a:r>
              <a:rPr lang="en-US" dirty="0"/>
              <a:t>A </a:t>
            </a:r>
            <a:r>
              <a:rPr lang="en-US" b="1" dirty="0"/>
              <a:t>monopoly</a:t>
            </a:r>
            <a:r>
              <a:rPr lang="en-US" dirty="0"/>
              <a:t> is a firm that has no competitors in its industry. It occurs when one person (or firm) is in charge of all of the production in an industry</a:t>
            </a:r>
            <a:r>
              <a:rPr lang="en-US" dirty="0" smtClean="0"/>
              <a:t>.</a:t>
            </a:r>
          </a:p>
          <a:p>
            <a:r>
              <a:rPr lang="en-US" dirty="0"/>
              <a:t>In general, a monopoly does the following:</a:t>
            </a:r>
          </a:p>
          <a:p>
            <a:pPr lvl="1"/>
            <a:r>
              <a:rPr lang="en-US" dirty="0"/>
              <a:t>produces less output than firms in a competitive market would produce</a:t>
            </a:r>
          </a:p>
          <a:p>
            <a:pPr lvl="1"/>
            <a:r>
              <a:rPr lang="en-US" dirty="0"/>
              <a:t>sells its product at a higher price than the market equilibrium price would have been had there been a competitive market</a:t>
            </a:r>
          </a:p>
          <a:p>
            <a:pPr lvl="1"/>
            <a:r>
              <a:rPr lang="en-US" dirty="0"/>
              <a:t>produces the output less efficiently and at a higher cost than competitive firms would have produced the same product</a:t>
            </a:r>
          </a:p>
          <a:p>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9977" y="2228851"/>
            <a:ext cx="2334373" cy="3498054"/>
          </a:xfrm>
          <a:prstGeom prst="rect">
            <a:avLst/>
          </a:prstGeom>
        </p:spPr>
      </p:pic>
    </p:spTree>
    <p:extLst>
      <p:ext uri="{BB962C8B-B14F-4D97-AF65-F5344CB8AC3E}">
        <p14:creationId xmlns:p14="http://schemas.microsoft.com/office/powerpoint/2010/main" val="307211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5101"/>
            <a:ext cx="10515600" cy="1149350"/>
          </a:xfrm>
        </p:spPr>
        <p:txBody>
          <a:bodyPr/>
          <a:lstStyle/>
          <a:p>
            <a:pPr algn="ctr"/>
            <a:r>
              <a:rPr lang="en-US" b="1" dirty="0" smtClean="0">
                <a:effectLst>
                  <a:outerShdw blurRad="38100" dist="38100" dir="2700000" algn="tl">
                    <a:srgbClr val="000000">
                      <a:alpha val="43137"/>
                    </a:srgbClr>
                  </a:outerShdw>
                </a:effectLst>
              </a:rPr>
              <a:t>Characteristics of Markets: An Oligopoly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5263" y="1497012"/>
            <a:ext cx="8305800" cy="5189538"/>
          </a:xfrm>
        </p:spPr>
        <p:txBody>
          <a:bodyPr>
            <a:normAutofit/>
          </a:bodyPr>
          <a:lstStyle/>
          <a:p>
            <a:r>
              <a:rPr lang="en-US" dirty="0"/>
              <a:t>An </a:t>
            </a:r>
            <a:r>
              <a:rPr lang="en-US" b="1" dirty="0"/>
              <a:t>oligopoly</a:t>
            </a:r>
            <a:r>
              <a:rPr lang="en-US" dirty="0"/>
              <a:t> is an economic situation in which there are only a handful of sellers (2, 3, or 4 at most). There are many different industries that are oligopolistic in nature, including soft drink companies, video game consoles, and computer-processing chip designers.</a:t>
            </a:r>
          </a:p>
          <a:p>
            <a:r>
              <a:rPr lang="en-US" dirty="0"/>
              <a:t>Firms involved in an oligopoly have two basic options in their relationships with each other:</a:t>
            </a:r>
          </a:p>
          <a:p>
            <a:pPr lvl="1"/>
            <a:r>
              <a:rPr lang="en-US" dirty="0"/>
              <a:t>The oligopolistic firms may choose to battle with each other in a no-holds barred economic competition for domination in the market; or</a:t>
            </a:r>
          </a:p>
          <a:p>
            <a:pPr lvl="1"/>
            <a:r>
              <a:rPr lang="en-US" dirty="0"/>
              <a:t>The firms may choose to unite and behave almost exactly like a monopoly would behave.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1360" y="2198687"/>
            <a:ext cx="2839640" cy="3786187"/>
          </a:xfrm>
          <a:prstGeom prst="rect">
            <a:avLst/>
          </a:prstGeom>
        </p:spPr>
      </p:pic>
    </p:spTree>
    <p:extLst>
      <p:ext uri="{BB962C8B-B14F-4D97-AF65-F5344CB8AC3E}">
        <p14:creationId xmlns:p14="http://schemas.microsoft.com/office/powerpoint/2010/main" val="405183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7881" y="420130"/>
            <a:ext cx="10464531" cy="1384995"/>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At this point I would normally tell you an amazing economics joke……</a:t>
            </a:r>
          </a:p>
          <a:p>
            <a:endParaRPr lang="en-US" sz="2800" dirty="0"/>
          </a:p>
          <a:p>
            <a:r>
              <a:rPr lang="en-US" sz="2800" b="1" dirty="0" smtClean="0">
                <a:effectLst>
                  <a:outerShdw blurRad="38100" dist="38100" dir="2700000" algn="tl">
                    <a:srgbClr val="000000">
                      <a:alpha val="43137"/>
                    </a:srgbClr>
                  </a:outerShdw>
                </a:effectLst>
              </a:rPr>
              <a:t>But there is clearly not enough demand </a:t>
            </a:r>
            <a:endParaRPr lang="en-US" sz="28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880" y="1227438"/>
            <a:ext cx="2525456" cy="25254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2617" y="4199238"/>
            <a:ext cx="4423719" cy="24883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28" y="4237088"/>
            <a:ext cx="5350620" cy="251793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928" y="1932490"/>
            <a:ext cx="4147108" cy="2177232"/>
          </a:xfrm>
          <a:prstGeom prst="rect">
            <a:avLst/>
          </a:prstGeom>
        </p:spPr>
      </p:pic>
    </p:spTree>
    <p:extLst>
      <p:ext uri="{BB962C8B-B14F-4D97-AF65-F5344CB8AC3E}">
        <p14:creationId xmlns:p14="http://schemas.microsoft.com/office/powerpoint/2010/main" val="2100668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7"/>
            <a:ext cx="10515600" cy="857250"/>
          </a:xfrm>
        </p:spPr>
        <p:txBody>
          <a:bodyPr/>
          <a:lstStyle/>
          <a:p>
            <a:pPr algn="ctr"/>
            <a:r>
              <a:rPr lang="en-US" b="1" dirty="0" smtClean="0">
                <a:effectLst>
                  <a:outerShdw blurRad="38100" dist="38100" dir="2700000" algn="tl">
                    <a:srgbClr val="000000">
                      <a:alpha val="43137"/>
                    </a:srgbClr>
                  </a:outerShdw>
                </a:effectLst>
              </a:rPr>
              <a:t>How do we measure unemployment?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0025" y="1471613"/>
            <a:ext cx="11744325" cy="5129212"/>
          </a:xfrm>
        </p:spPr>
        <p:txBody>
          <a:bodyPr/>
          <a:lstStyle/>
          <a:p>
            <a:r>
              <a:rPr lang="en-US" dirty="0" smtClean="0"/>
              <a:t>What does the unemployment rate measure?  What does it mean to be unemployed?</a:t>
            </a:r>
          </a:p>
          <a:p>
            <a:r>
              <a:rPr lang="en-US" dirty="0" smtClean="0"/>
              <a:t>If you are a student in college with no job are you unemployed? </a:t>
            </a:r>
          </a:p>
          <a:p>
            <a:r>
              <a:rPr lang="en-US" dirty="0" smtClean="0"/>
              <a:t>If you are a stay-at-home parent are you unemployed?</a:t>
            </a:r>
          </a:p>
          <a:p>
            <a:endParaRPr lang="en-US" dirty="0"/>
          </a:p>
          <a:p>
            <a:endParaRPr lang="en-US" dirty="0" smtClean="0"/>
          </a:p>
          <a:p>
            <a:r>
              <a:rPr lang="en-US" dirty="0"/>
              <a:t>The unemployment rate is a measure of the percentage of people who want to work, are able to work, but cannot find a job. It focuses only on the labor force—or those people over the age of 16—who are willing and able to work and who are presently working or looking for work.</a:t>
            </a:r>
          </a:p>
        </p:txBody>
      </p:sp>
      <p:sp>
        <p:nvSpPr>
          <p:cNvPr id="5" name="Pentagon 4"/>
          <p:cNvSpPr/>
          <p:nvPr/>
        </p:nvSpPr>
        <p:spPr>
          <a:xfrm>
            <a:off x="200025" y="3551587"/>
            <a:ext cx="10515600"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97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7"/>
            <a:ext cx="10515600" cy="857250"/>
          </a:xfrm>
        </p:spPr>
        <p:txBody>
          <a:bodyPr/>
          <a:lstStyle/>
          <a:p>
            <a:pPr algn="ctr"/>
            <a:r>
              <a:rPr lang="en-US" b="1" dirty="0" smtClean="0">
                <a:effectLst>
                  <a:outerShdw blurRad="38100" dist="38100" dir="2700000" algn="tl">
                    <a:srgbClr val="000000">
                      <a:alpha val="43137"/>
                    </a:srgbClr>
                  </a:outerShdw>
                </a:effectLst>
              </a:rPr>
              <a:t>How do we measure unemployment?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8587" y="1000127"/>
            <a:ext cx="11915775" cy="5714998"/>
          </a:xfrm>
        </p:spPr>
        <p:txBody>
          <a:bodyPr>
            <a:normAutofit/>
          </a:bodyPr>
          <a:lstStyle/>
          <a:p>
            <a:r>
              <a:rPr lang="en-US" dirty="0" smtClean="0"/>
              <a:t>There are actually four different types of unemployment:</a:t>
            </a:r>
          </a:p>
          <a:p>
            <a:pPr marL="0" indent="0">
              <a:buNone/>
            </a:pPr>
            <a:endParaRPr lang="en-US" dirty="0" smtClean="0"/>
          </a:p>
          <a:p>
            <a:r>
              <a:rPr lang="en-US" b="1" u="sng" dirty="0"/>
              <a:t>frictional unemployment </a:t>
            </a:r>
            <a:r>
              <a:rPr lang="en-US" dirty="0"/>
              <a:t>– </a:t>
            </a:r>
            <a:r>
              <a:rPr lang="en-US" dirty="0" smtClean="0"/>
              <a:t>When </a:t>
            </a:r>
            <a:r>
              <a:rPr lang="en-US" dirty="0"/>
              <a:t>a worker is temporarily out of work during a move from one job to another, it is frictional unemployment. </a:t>
            </a:r>
            <a:r>
              <a:rPr lang="en-US" dirty="0" smtClean="0"/>
              <a:t>This </a:t>
            </a:r>
            <a:r>
              <a:rPr lang="en-US" dirty="0"/>
              <a:t>might be something as simple as the right candidates for a job not being in the city where the job is located</a:t>
            </a:r>
            <a:r>
              <a:rPr lang="en-US" dirty="0" smtClean="0"/>
              <a:t>.</a:t>
            </a:r>
          </a:p>
          <a:p>
            <a:endParaRPr lang="en-US" dirty="0" smtClean="0"/>
          </a:p>
          <a:p>
            <a:r>
              <a:rPr lang="en-US" b="1" u="sng" dirty="0"/>
              <a:t>structural unemployment </a:t>
            </a:r>
            <a:r>
              <a:rPr lang="en-US" dirty="0"/>
              <a:t>– This is unemployment that results from industrial reorganizations. These reorganizations are usually due to technological changes or environmental factors such as natural disasters or ecological shifts. Structural unemployment is not usually associated with supply and demand.</a:t>
            </a:r>
          </a:p>
        </p:txBody>
      </p:sp>
    </p:spTree>
    <p:extLst>
      <p:ext uri="{BB962C8B-B14F-4D97-AF65-F5344CB8AC3E}">
        <p14:creationId xmlns:p14="http://schemas.microsoft.com/office/powerpoint/2010/main" val="2679866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7"/>
            <a:ext cx="10515600" cy="857250"/>
          </a:xfrm>
        </p:spPr>
        <p:txBody>
          <a:bodyPr/>
          <a:lstStyle/>
          <a:p>
            <a:pPr algn="ctr"/>
            <a:r>
              <a:rPr lang="en-US" b="1" dirty="0" smtClean="0">
                <a:effectLst>
                  <a:outerShdw blurRad="38100" dist="38100" dir="2700000" algn="tl">
                    <a:srgbClr val="000000">
                      <a:alpha val="43137"/>
                    </a:srgbClr>
                  </a:outerShdw>
                </a:effectLst>
              </a:rPr>
              <a:t>How do we measure unemployment?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8587" y="1000127"/>
            <a:ext cx="11915775" cy="5714998"/>
          </a:xfrm>
        </p:spPr>
        <p:txBody>
          <a:bodyPr>
            <a:normAutofit/>
          </a:bodyPr>
          <a:lstStyle/>
          <a:p>
            <a:r>
              <a:rPr lang="en-US" dirty="0" smtClean="0"/>
              <a:t>There are actually four different types of unemployment:</a:t>
            </a:r>
          </a:p>
          <a:p>
            <a:pPr marL="0" indent="0">
              <a:buNone/>
            </a:pPr>
            <a:endParaRPr lang="en-US" dirty="0" smtClean="0"/>
          </a:p>
          <a:p>
            <a:r>
              <a:rPr lang="en-US" b="1" u="sng" dirty="0"/>
              <a:t>cyclical unemployment </a:t>
            </a:r>
            <a:r>
              <a:rPr lang="en-US" dirty="0"/>
              <a:t>– This is unemployment resulting from trade cycles in a capitalist economy. Trade cycles include periods of recession that can lead to unemployment, as demand and production slow down and companies don’t need all of the employees that were needed for periods of high production</a:t>
            </a:r>
            <a:r>
              <a:rPr lang="en-US" dirty="0" smtClean="0"/>
              <a:t>.</a:t>
            </a:r>
          </a:p>
          <a:p>
            <a:endParaRPr lang="en-US" dirty="0"/>
          </a:p>
          <a:p>
            <a:r>
              <a:rPr lang="en-US" b="1" u="sng" dirty="0"/>
              <a:t>casual unemployment </a:t>
            </a:r>
            <a:r>
              <a:rPr lang="en-US" dirty="0"/>
              <a:t>– This is unemployment associated with short-term contracts. Some industries, like catering or the film industry, employ workers on a day-to-day basis. When a contract ends, the worker must get another job and may be unemployed for a time</a:t>
            </a:r>
            <a:r>
              <a:rPr lang="en-US" dirty="0" smtClean="0"/>
              <a:t>.</a:t>
            </a:r>
            <a:endParaRPr lang="en-US" dirty="0"/>
          </a:p>
        </p:txBody>
      </p:sp>
    </p:spTree>
    <p:extLst>
      <p:ext uri="{BB962C8B-B14F-4D97-AF65-F5344CB8AC3E}">
        <p14:creationId xmlns:p14="http://schemas.microsoft.com/office/powerpoint/2010/main" val="3423953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877"/>
            <a:ext cx="10515600" cy="857250"/>
          </a:xfrm>
        </p:spPr>
        <p:txBody>
          <a:bodyPr/>
          <a:lstStyle/>
          <a:p>
            <a:pPr algn="ctr"/>
            <a:r>
              <a:rPr lang="en-US" b="1" dirty="0" smtClean="0">
                <a:effectLst>
                  <a:outerShdw blurRad="38100" dist="38100" dir="2700000" algn="tl">
                    <a:srgbClr val="000000">
                      <a:alpha val="43137"/>
                    </a:srgbClr>
                  </a:outerShdw>
                </a:effectLst>
              </a:rPr>
              <a:t>How do we measure unemployment?</a:t>
            </a:r>
            <a:endParaRPr lang="en-US"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 y="1291839"/>
            <a:ext cx="7972425" cy="53708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5899" y="1323880"/>
            <a:ext cx="2619376" cy="5338856"/>
          </a:xfrm>
          <a:prstGeom prst="rect">
            <a:avLst/>
          </a:prstGeom>
        </p:spPr>
      </p:pic>
    </p:spTree>
    <p:extLst>
      <p:ext uri="{BB962C8B-B14F-4D97-AF65-F5344CB8AC3E}">
        <p14:creationId xmlns:p14="http://schemas.microsoft.com/office/powerpoint/2010/main" val="3409831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8" y="0"/>
            <a:ext cx="5143500" cy="6858000"/>
          </a:xfrm>
          <a:prstGeom prst="rect">
            <a:avLst/>
          </a:prstGeom>
        </p:spPr>
      </p:pic>
      <p:sp>
        <p:nvSpPr>
          <p:cNvPr id="5" name="TextBox 4"/>
          <p:cNvSpPr txBox="1"/>
          <p:nvPr/>
        </p:nvSpPr>
        <p:spPr>
          <a:xfrm>
            <a:off x="5934074" y="342901"/>
            <a:ext cx="6257926" cy="1754326"/>
          </a:xfrm>
          <a:prstGeom prst="rect">
            <a:avLst/>
          </a:prstGeom>
          <a:noFill/>
        </p:spPr>
        <p:txBody>
          <a:bodyPr wrap="square" rtlCol="0">
            <a:spAutoFit/>
          </a:bodyPr>
          <a:lstStyle/>
          <a:p>
            <a:r>
              <a:rPr lang="en-US" sz="5400" b="1" dirty="0" smtClean="0">
                <a:effectLst>
                  <a:outerShdw blurRad="38100" dist="38100" dir="2700000" algn="tl">
                    <a:srgbClr val="000000">
                      <a:alpha val="43137"/>
                    </a:srgbClr>
                  </a:outerShdw>
                </a:effectLst>
              </a:rPr>
              <a:t>Let’s explore the types of investments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7312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pPr algn="ctr"/>
            <a:r>
              <a:rPr lang="en-US" b="1" dirty="0" smtClean="0">
                <a:effectLst>
                  <a:outerShdw blurRad="38100" dist="38100" dir="2700000" algn="tl">
                    <a:srgbClr val="000000">
                      <a:alpha val="43137"/>
                    </a:srgbClr>
                  </a:outerShdw>
                </a:effectLst>
              </a:rPr>
              <a:t>The Three Types of Investments: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0025" y="1462088"/>
            <a:ext cx="8329613" cy="5395912"/>
          </a:xfrm>
        </p:spPr>
        <p:txBody>
          <a:bodyPr>
            <a:normAutofit/>
          </a:bodyPr>
          <a:lstStyle/>
          <a:p>
            <a:r>
              <a:rPr lang="en-US" dirty="0" smtClean="0"/>
              <a:t>The first type is called an </a:t>
            </a:r>
            <a:r>
              <a:rPr lang="en-US" b="1" dirty="0" smtClean="0"/>
              <a:t>ownership investment.</a:t>
            </a:r>
          </a:p>
          <a:p>
            <a:r>
              <a:rPr lang="en-US" dirty="0" smtClean="0"/>
              <a:t> </a:t>
            </a:r>
            <a:r>
              <a:rPr lang="en-US" dirty="0"/>
              <a:t>An </a:t>
            </a:r>
            <a:r>
              <a:rPr lang="en-US" b="1" dirty="0"/>
              <a:t>ownership investment </a:t>
            </a:r>
            <a:r>
              <a:rPr lang="en-US" dirty="0"/>
              <a:t>is an investment such as a stock or real estate that is higher risk, which entitles you to actual ownership of all or part of a property. However, there is the possibility that you could lose your initial investment, making these investments higher risk. Higher-risk investments are attractive to some investors because they tend to be the most profitable when they are successful.</a:t>
            </a:r>
          </a:p>
          <a:p>
            <a:r>
              <a:rPr lang="en-US" dirty="0"/>
              <a:t>Stocks, businesses, real estate, and precious objects (a Van Gogh painting, for example) are all ownership investments.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6463" y="1885950"/>
            <a:ext cx="1924050" cy="19240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1088" y="4569777"/>
            <a:ext cx="3390900" cy="2062798"/>
          </a:xfrm>
          <a:prstGeom prst="rect">
            <a:avLst/>
          </a:prstGeom>
        </p:spPr>
      </p:pic>
    </p:spTree>
    <p:extLst>
      <p:ext uri="{BB962C8B-B14F-4D97-AF65-F5344CB8AC3E}">
        <p14:creationId xmlns:p14="http://schemas.microsoft.com/office/powerpoint/2010/main" val="349982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pPr algn="ctr"/>
            <a:r>
              <a:rPr lang="en-US" b="1" dirty="0" smtClean="0">
                <a:effectLst>
                  <a:outerShdw blurRad="38100" dist="38100" dir="2700000" algn="tl">
                    <a:srgbClr val="000000">
                      <a:alpha val="43137"/>
                    </a:srgbClr>
                  </a:outerShdw>
                </a:effectLst>
              </a:rPr>
              <a:t>The Three Types of Investments: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4300" y="1462088"/>
            <a:ext cx="8886825" cy="5267325"/>
          </a:xfrm>
        </p:spPr>
        <p:txBody>
          <a:bodyPr>
            <a:normAutofit lnSpcReduction="10000"/>
          </a:bodyPr>
          <a:lstStyle/>
          <a:p>
            <a:r>
              <a:rPr lang="en-US" dirty="0"/>
              <a:t>The second type of investment is a </a:t>
            </a:r>
            <a:r>
              <a:rPr lang="en-US" b="1" dirty="0"/>
              <a:t>lending investment, </a:t>
            </a:r>
            <a:r>
              <a:rPr lang="en-US" dirty="0"/>
              <a:t>which is an investment such as a bond or a savings account in which other groups borrow money from you and promise to pay it back with interest. </a:t>
            </a:r>
            <a:endParaRPr lang="en-US" dirty="0" smtClean="0"/>
          </a:p>
          <a:p>
            <a:r>
              <a:rPr lang="en-US" dirty="0" smtClean="0"/>
              <a:t>These </a:t>
            </a:r>
            <a:r>
              <a:rPr lang="en-US" dirty="0"/>
              <a:t>investments are lower risk, which means your money is more stable, but they typically don’t have as high a payout. Even a simple savings account is considered an investment. When you have a savings account, you are effectively lending money to the bank, which then pays you interest</a:t>
            </a:r>
            <a:r>
              <a:rPr lang="en-US" dirty="0" smtClean="0"/>
              <a:t>.</a:t>
            </a:r>
          </a:p>
          <a:p>
            <a:r>
              <a:rPr lang="en-US" dirty="0" smtClean="0"/>
              <a:t>Bonds </a:t>
            </a:r>
            <a:r>
              <a:rPr lang="en-US" dirty="0"/>
              <a:t>are another type of lending investment. With a bond, you serve as the bank because you loan your money to a company, a city, or the government. In turn, they commit to paying you back in full, with interest.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4986" y="3296046"/>
            <a:ext cx="2228848" cy="14374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9229" y="4095750"/>
            <a:ext cx="3494605" cy="2552700"/>
          </a:xfrm>
          <a:prstGeom prst="rect">
            <a:avLst/>
          </a:prstGeom>
        </p:spPr>
      </p:pic>
    </p:spTree>
    <p:extLst>
      <p:ext uri="{BB962C8B-B14F-4D97-AF65-F5344CB8AC3E}">
        <p14:creationId xmlns:p14="http://schemas.microsoft.com/office/powerpoint/2010/main" val="303769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1087" y="90488"/>
            <a:ext cx="10515600" cy="1325563"/>
          </a:xfrm>
        </p:spPr>
        <p:txBody>
          <a:bodyPr/>
          <a:lstStyle/>
          <a:p>
            <a:pPr algn="ctr"/>
            <a:r>
              <a:rPr lang="en-US" b="1" dirty="0" smtClean="0">
                <a:effectLst>
                  <a:outerShdw blurRad="38100" dist="38100" dir="2700000" algn="tl">
                    <a:srgbClr val="000000">
                      <a:alpha val="43137"/>
                    </a:srgbClr>
                  </a:outerShdw>
                </a:effectLst>
              </a:rPr>
              <a:t>The Three Types of Investments: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2876" y="1947863"/>
            <a:ext cx="7872412" cy="4714875"/>
          </a:xfrm>
        </p:spPr>
        <p:txBody>
          <a:bodyPr/>
          <a:lstStyle/>
          <a:p>
            <a:r>
              <a:rPr lang="en-US" dirty="0"/>
              <a:t>The third type of investment is </a:t>
            </a:r>
            <a:r>
              <a:rPr lang="en-US" b="1" dirty="0"/>
              <a:t>cash equivalent, </a:t>
            </a:r>
            <a:r>
              <a:rPr lang="en-US" dirty="0"/>
              <a:t>which is an investment that is as good as cash, such as a money market account. </a:t>
            </a:r>
            <a:endParaRPr lang="en-US" dirty="0" smtClean="0"/>
          </a:p>
          <a:p>
            <a:r>
              <a:rPr lang="en-US" dirty="0" smtClean="0"/>
              <a:t>These </a:t>
            </a:r>
            <a:r>
              <a:rPr lang="en-US" dirty="0"/>
              <a:t>investments are low risk. </a:t>
            </a:r>
            <a:endParaRPr lang="en-US" dirty="0" smtClean="0"/>
          </a:p>
          <a:p>
            <a:r>
              <a:rPr lang="en-US" dirty="0" smtClean="0"/>
              <a:t>They </a:t>
            </a:r>
            <a:r>
              <a:rPr lang="en-US" dirty="0"/>
              <a:t>are very easy to turn back into cash, which means the funds are readily available in case you need to get the money back quickly. The trade-off for this is that they have a very low rate of return.</a:t>
            </a:r>
          </a:p>
          <a:p>
            <a:pPr marL="0" indent="0">
              <a:buNone/>
            </a:pPr>
            <a:r>
              <a:rPr lang="en-US" dirty="0" smtClean="0"/>
              <a:t/>
            </a:r>
            <a:br>
              <a:rPr lang="en-US" dirty="0" smtClean="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3773" y="2157412"/>
            <a:ext cx="2669995" cy="17793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4835" y="4429125"/>
            <a:ext cx="3998933" cy="2346524"/>
          </a:xfrm>
          <a:prstGeom prst="rect">
            <a:avLst/>
          </a:prstGeom>
        </p:spPr>
      </p:pic>
    </p:spTree>
    <p:extLst>
      <p:ext uri="{BB962C8B-B14F-4D97-AF65-F5344CB8AC3E}">
        <p14:creationId xmlns:p14="http://schemas.microsoft.com/office/powerpoint/2010/main" val="34891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641</Words>
  <Application>Microsoft Office PowerPoint</Application>
  <PresentationFormat>Widescreen</PresentationFormat>
  <Paragraphs>51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Unemployment, Investment, and Monopolies</vt:lpstr>
      <vt:lpstr>How do we measure unemployment?</vt:lpstr>
      <vt:lpstr>How do we measure unemployment?</vt:lpstr>
      <vt:lpstr>How do we measure unemployment?</vt:lpstr>
      <vt:lpstr>How do we measure unemployment?</vt:lpstr>
      <vt:lpstr>PowerPoint Presentation</vt:lpstr>
      <vt:lpstr>The Three Types of Investments:</vt:lpstr>
      <vt:lpstr>The Three Types of Investments:</vt:lpstr>
      <vt:lpstr>The Three Types of Investments:</vt:lpstr>
      <vt:lpstr>Characteristics of Markets:</vt:lpstr>
      <vt:lpstr>Characteristics of Markets: A Monopoly</vt:lpstr>
      <vt:lpstr>Characteristics of Markets: An Oligopoly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Jedediah Duquette</dc:creator>
  <cp:lastModifiedBy>Jedediah Duquette</cp:lastModifiedBy>
  <cp:revision>24</cp:revision>
  <cp:lastPrinted>2020-02-25T22:45:07Z</cp:lastPrinted>
  <dcterms:created xsi:type="dcterms:W3CDTF">2020-02-25T16:39:19Z</dcterms:created>
  <dcterms:modified xsi:type="dcterms:W3CDTF">2023-03-15T21:52:50Z</dcterms:modified>
</cp:coreProperties>
</file>